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9"/>
  </p:notesMasterIdLst>
  <p:handoutMasterIdLst>
    <p:handoutMasterId r:id="rId30"/>
  </p:handoutMasterIdLst>
  <p:sldIdLst>
    <p:sldId id="256" r:id="rId2"/>
    <p:sldId id="270" r:id="rId3"/>
    <p:sldId id="257" r:id="rId4"/>
    <p:sldId id="258" r:id="rId5"/>
    <p:sldId id="281" r:id="rId6"/>
    <p:sldId id="282" r:id="rId7"/>
    <p:sldId id="271" r:id="rId8"/>
    <p:sldId id="260" r:id="rId9"/>
    <p:sldId id="280" r:id="rId10"/>
    <p:sldId id="261" r:id="rId11"/>
    <p:sldId id="272" r:id="rId12"/>
    <p:sldId id="277" r:id="rId13"/>
    <p:sldId id="276" r:id="rId14"/>
    <p:sldId id="278" r:id="rId15"/>
    <p:sldId id="262" r:id="rId16"/>
    <p:sldId id="259" r:id="rId17"/>
    <p:sldId id="264" r:id="rId18"/>
    <p:sldId id="263" r:id="rId19"/>
    <p:sldId id="283" r:id="rId20"/>
    <p:sldId id="265" r:id="rId21"/>
    <p:sldId id="266" r:id="rId22"/>
    <p:sldId id="267" r:id="rId23"/>
    <p:sldId id="273" r:id="rId24"/>
    <p:sldId id="275" r:id="rId25"/>
    <p:sldId id="268" r:id="rId26"/>
    <p:sldId id="269" r:id="rId27"/>
    <p:sldId id="274" r:id="rId28"/>
  </p:sldIdLst>
  <p:sldSz cx="9144000" cy="6858000" type="screen4x3"/>
  <p:notesSz cx="9601200" cy="73152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62" autoAdjust="0"/>
    <p:restoredTop sz="86339" autoAdjust="0"/>
  </p:normalViewPr>
  <p:slideViewPr>
    <p:cSldViewPr>
      <p:cViewPr varScale="1">
        <p:scale>
          <a:sx n="60" d="100"/>
          <a:sy n="60" d="100"/>
        </p:scale>
        <p:origin x="65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213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160806" cy="3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248" y="0"/>
            <a:ext cx="4160806" cy="3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948702"/>
            <a:ext cx="4160806" cy="3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248" y="6948702"/>
            <a:ext cx="4160806" cy="3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B33D0B8-3859-4314-B1D8-94F10DFF3931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14003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160806" cy="3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248" y="0"/>
            <a:ext cx="4160806" cy="3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9692" y="3475486"/>
            <a:ext cx="7681819" cy="3290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948702"/>
            <a:ext cx="4160806" cy="3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248" y="6948702"/>
            <a:ext cx="4160806" cy="3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B25B4D0-8D6D-4303-B187-9E0B4F5B70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448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CEA3E961-8EB2-4065-91FE-016E2BCF57EB}" type="slidenum">
              <a:rPr lang="en-GB" smtClean="0">
                <a:solidFill>
                  <a:schemeClr val="tx1"/>
                </a:solidFill>
              </a:rPr>
              <a:pPr eaLnBrk="1" hangingPunct="1"/>
              <a:t>1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3569659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2133B267-5FA2-4733-9349-C8F777764EB4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EE60-E6D2-4E38-8CBB-0A6B58DCF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8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3F2F6D50-8366-4FA2-B599-7EB2509950C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8BC2A-F635-42E0-BA0A-08634454B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47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DBAD975D-43BC-4C50-A106-C845AB0C0C2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637E6-F73B-409E-B2F0-00A346E153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043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DE08250B-C8E4-45FC-B0DC-75567C012A1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89565-78F0-4801-8AC0-2AD3557D5F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896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CEDD10DF-3927-4366-80FC-0BDAC16CB0AA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7EC29-B6CA-4B5B-B68C-7E020E6274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928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A1CDFE8D-BDA7-4F8F-90B2-1F0D8302416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C2F4E-BB51-4038-AD83-EB01F3F4BC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45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E10E99C3-0664-4208-B7DC-296D9D38E64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DE420-0154-456E-B5D8-D192D93420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169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AB9A3462-2975-4370-8B4B-8F088D245802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12D1A-C9FA-4659-BC36-5BFAF7EBC9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947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C6B40902-BD1F-4162-8187-9E4A4FC2F0A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3120B-57FD-4C09-8133-A85020D816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24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72133C3A-D0B2-46A8-AAE2-0C87CC4F287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20782-8531-4A84-BFA5-D2A15FB2BE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347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67CFE2E7-AE74-45BC-A24A-F79FC56DCA26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59F90-1559-4746-AC1B-E727E286C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82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			    		 </a:t>
            </a:r>
            <a:fld id="{53F28FC5-9891-4C0F-8D1F-61F1C4886F3C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25351F2-341D-43F5-849B-AB3DEAEE3B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Rectangle 25"/>
          <p:cNvSpPr>
            <a:spLocks noChangeArrowheads="1"/>
          </p:cNvSpPr>
          <p:nvPr userDrawn="1"/>
        </p:nvSpPr>
        <p:spPr bwMode="auto">
          <a:xfrm>
            <a:off x="0" y="260350"/>
            <a:ext cx="576263" cy="10080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NZ" sz="6000">
                <a:latin typeface="Wingdings" pitchFamily="2" charset="2"/>
                <a:sym typeface="Wingdings" pitchFamily="2" charset="2"/>
              </a:rPr>
              <a:t>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8" r:id="rId2"/>
    <p:sldLayoutId id="2147483687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8" r:id="rId9"/>
    <p:sldLayoutId id="2147483684" r:id="rId10"/>
    <p:sldLayoutId id="2147483685" r:id="rId11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ability.gov/methods/test_refine/learnusa/testplan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kAG39jKi0lI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WAI/EO/Drafts/UCD/questions.html" TargetMode="External"/><Relationship Id="rId2" Type="http://schemas.openxmlformats.org/officeDocument/2006/relationships/hyperlink" Target="http://www.usabilitynet.org/trump/documents/Suschapt.do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rry.uga.edu/~rgrover/chapter_5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hyperlink" Target="https://www.youtube.com/watch?v=3Qg80qTfzgU" TargetMode="Externa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HdcjkFlCS1I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ability.gov/templates/index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ability.gov/methods/test_refine/learnusa/testplan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371767" y="2318764"/>
            <a:ext cx="8229600" cy="1143000"/>
          </a:xfrm>
        </p:spPr>
        <p:txBody>
          <a:bodyPr anchor="ctr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NZ" sz="4800" dirty="0" smtClean="0"/>
              <a:t>Usability Testing</a:t>
            </a:r>
            <a:br>
              <a:rPr lang="en-NZ" sz="4800" dirty="0" smtClean="0"/>
            </a:br>
            <a:r>
              <a:rPr lang="en-NZ" sz="4800" dirty="0"/>
              <a:t/>
            </a:r>
            <a:br>
              <a:rPr lang="en-NZ" sz="4800" dirty="0"/>
            </a:br>
            <a:r>
              <a:rPr lang="en-NZ" sz="4800" dirty="0" smtClean="0"/>
              <a:t>Planning and Reporting</a:t>
            </a:r>
            <a:r>
              <a:rPr lang="en-NZ" sz="6600" dirty="0"/>
              <a:t/>
            </a:r>
            <a:br>
              <a:rPr lang="en-NZ" sz="6600" dirty="0"/>
            </a:br>
            <a:endParaRPr lang="en-GB" sz="6600" dirty="0" smtClean="0"/>
          </a:p>
        </p:txBody>
      </p:sp>
      <p:sp>
        <p:nvSpPr>
          <p:cNvPr id="205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2EC8A86B-2D9F-439F-A547-06AB80DFC5ED}" type="slidenum">
              <a:rPr lang="en-GB"/>
              <a:pPr>
                <a:defRPr/>
              </a:pPr>
              <a:t>1</a:t>
            </a:fld>
            <a:r>
              <a:rPr lang="en-GB"/>
              <a:t>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27584" y="5077342"/>
            <a:ext cx="7488832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dirty="0" smtClean="0"/>
              <a:t>Notes from</a:t>
            </a:r>
          </a:p>
          <a:p>
            <a:pPr eaLnBrk="1" hangingPunct="1">
              <a:spcBef>
                <a:spcPct val="50000"/>
              </a:spcBef>
            </a:pPr>
            <a:r>
              <a:rPr lang="en-NZ" dirty="0">
                <a:hlinkClick r:id="rId3"/>
              </a:rPr>
              <a:t>http://</a:t>
            </a:r>
            <a:r>
              <a:rPr lang="en-NZ" dirty="0" smtClean="0">
                <a:hlinkClick r:id="rId3"/>
              </a:rPr>
              <a:t>www.usability.gov/methods/test_refine/learnusa/testplan.html</a:t>
            </a:r>
            <a:r>
              <a:rPr lang="en-NZ" dirty="0"/>
              <a:t> </a:t>
            </a:r>
          </a:p>
        </p:txBody>
      </p:sp>
      <p:sp>
        <p:nvSpPr>
          <p:cNvPr id="2" name="5-Point Star 1">
            <a:hlinkClick r:id="rId4"/>
          </p:cNvPr>
          <p:cNvSpPr/>
          <p:nvPr/>
        </p:nvSpPr>
        <p:spPr>
          <a:xfrm>
            <a:off x="8316416" y="6309320"/>
            <a:ext cx="504056" cy="360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Questionnaire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734197"/>
          </a:xfrm>
        </p:spPr>
        <p:txBody>
          <a:bodyPr/>
          <a:lstStyle/>
          <a:p>
            <a:r>
              <a:rPr lang="en-NZ" dirty="0" smtClean="0"/>
              <a:t>The easiest way to gather satisfaction data is a questionnaire</a:t>
            </a:r>
          </a:p>
          <a:p>
            <a:r>
              <a:rPr lang="en-NZ" dirty="0" smtClean="0"/>
              <a:t>There are several ‘standard’ questionnaires</a:t>
            </a:r>
          </a:p>
          <a:p>
            <a:pPr lvl="1"/>
            <a:r>
              <a:rPr lang="en-NZ" sz="2000" dirty="0" smtClean="0">
                <a:hlinkClick r:id="rId2"/>
              </a:rPr>
              <a:t>http://www.usabilitynet.org/trump/documents/Suschapt.doc</a:t>
            </a:r>
            <a:r>
              <a:rPr lang="en-NZ" sz="2000" dirty="0" smtClean="0"/>
              <a:t> </a:t>
            </a:r>
          </a:p>
          <a:p>
            <a:pPr lvl="1"/>
            <a:r>
              <a:rPr lang="en-NZ" sz="2000" dirty="0">
                <a:hlinkClick r:id="rId3"/>
              </a:rPr>
              <a:t>http://</a:t>
            </a:r>
            <a:r>
              <a:rPr lang="en-NZ" sz="2000" dirty="0" smtClean="0">
                <a:hlinkClick r:id="rId3"/>
              </a:rPr>
              <a:t>www.w3.org/WAI/EO/Drafts/UCD/questions.html#posttest</a:t>
            </a:r>
            <a:r>
              <a:rPr lang="en-NZ" sz="2000" dirty="0" smtClean="0"/>
              <a:t> </a:t>
            </a:r>
            <a:endParaRPr lang="en-NZ" sz="2000" dirty="0"/>
          </a:p>
          <a:p>
            <a:endParaRPr lang="en-N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077072"/>
            <a:ext cx="6400800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88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n-NZ" sz="4800" dirty="0" smtClean="0"/>
              <a:t>Questionnaire – open and closed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2969"/>
            <a:ext cx="8507288" cy="4389437"/>
          </a:xfrm>
        </p:spPr>
        <p:txBody>
          <a:bodyPr/>
          <a:lstStyle/>
          <a:p>
            <a:r>
              <a:rPr lang="en-NZ" dirty="0" smtClean="0"/>
              <a:t>Open questions (as per previous slide) give you rich qualitative data</a:t>
            </a:r>
          </a:p>
          <a:p>
            <a:pPr lvl="1"/>
            <a:r>
              <a:rPr lang="en-NZ" dirty="0" smtClean="0"/>
              <a:t>Best for finding the seeds of resolutions to problems</a:t>
            </a:r>
          </a:p>
          <a:p>
            <a:r>
              <a:rPr lang="en-NZ" dirty="0" smtClean="0"/>
              <a:t>Closed questions allow you to quantify</a:t>
            </a:r>
          </a:p>
          <a:p>
            <a:pPr lvl="1"/>
            <a:r>
              <a:rPr lang="en-NZ" sz="1800" dirty="0" smtClean="0"/>
              <a:t>Would you recommend this website to a friend? [Circle one]  YES    NO</a:t>
            </a:r>
          </a:p>
          <a:p>
            <a:r>
              <a:rPr lang="en-NZ" dirty="0" smtClean="0"/>
              <a:t>Yes/No is OK, but better to use </a:t>
            </a:r>
            <a:r>
              <a:rPr lang="en-NZ" dirty="0" err="1" smtClean="0"/>
              <a:t>Likert</a:t>
            </a:r>
            <a:r>
              <a:rPr lang="en-NZ" dirty="0" smtClean="0"/>
              <a:t> scale</a:t>
            </a:r>
          </a:p>
          <a:p>
            <a:pPr lvl="1"/>
            <a:r>
              <a:rPr lang="en-NZ" sz="1800" dirty="0" smtClean="0"/>
              <a:t>This website is easy to use: Strongly Agree  </a:t>
            </a:r>
            <a:r>
              <a:rPr lang="en-NZ" sz="1800" dirty="0" err="1" smtClean="0"/>
              <a:t>Agree</a:t>
            </a:r>
            <a:r>
              <a:rPr lang="en-NZ" sz="1800" dirty="0" smtClean="0"/>
              <a:t>   Disagree  Strongly Disagree</a:t>
            </a:r>
          </a:p>
          <a:p>
            <a:pPr lvl="1"/>
            <a:r>
              <a:rPr lang="en-NZ" dirty="0" smtClean="0"/>
              <a:t>Converts to scores (1-4, 1-7, etc.), can report mean and other statistics and graphs</a:t>
            </a:r>
          </a:p>
          <a:p>
            <a:r>
              <a:rPr lang="en-NZ" dirty="0" smtClean="0"/>
              <a:t>There’s a whole world to writing questionnaires; starter: </a:t>
            </a:r>
            <a:r>
              <a:rPr lang="en-NZ" dirty="0" smtClean="0">
                <a:hlinkClick r:id="rId2"/>
              </a:rPr>
              <a:t>http</a:t>
            </a:r>
            <a:r>
              <a:rPr lang="en-NZ" dirty="0">
                <a:hlinkClick r:id="rId2"/>
              </a:rPr>
              <a:t>://www.terry.uga.edu/~</a:t>
            </a:r>
            <a:r>
              <a:rPr lang="en-NZ" dirty="0" smtClean="0">
                <a:hlinkClick r:id="rId2"/>
              </a:rPr>
              <a:t>rgrover/chapter_5.pdf</a:t>
            </a:r>
            <a:r>
              <a:rPr lang="en-NZ" dirty="0" smtClean="0"/>
              <a:t> </a:t>
            </a:r>
          </a:p>
          <a:p>
            <a:pPr lvl="1"/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11</a:t>
            </a:fld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5671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n-NZ" dirty="0" smtClean="0"/>
              <a:t>Procedures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2969"/>
            <a:ext cx="8229600" cy="4389437"/>
          </a:xfrm>
        </p:spPr>
        <p:txBody>
          <a:bodyPr/>
          <a:lstStyle/>
          <a:p>
            <a:r>
              <a:rPr lang="en-NZ" dirty="0" smtClean="0"/>
              <a:t>Don’t under-estimate the practical problems</a:t>
            </a:r>
          </a:p>
          <a:p>
            <a:pPr lvl="1"/>
            <a:r>
              <a:rPr lang="en-NZ" dirty="0" smtClean="0"/>
              <a:t>If you get something wrong you can lose a lot of time (and, in most situations, money) having to reschedule</a:t>
            </a:r>
          </a:p>
          <a:p>
            <a:pPr lvl="2"/>
            <a:r>
              <a:rPr lang="en-NZ" dirty="0" smtClean="0"/>
              <a:t>Running a pilot or walkthrough can help here</a:t>
            </a:r>
          </a:p>
          <a:p>
            <a:r>
              <a:rPr lang="en-NZ" dirty="0" smtClean="0"/>
              <a:t>Have you figured out…</a:t>
            </a:r>
          </a:p>
          <a:p>
            <a:pPr lvl="1"/>
            <a:r>
              <a:rPr lang="en-NZ" dirty="0" smtClean="0"/>
              <a:t>How to pay / reward participants?</a:t>
            </a:r>
          </a:p>
          <a:p>
            <a:pPr lvl="1"/>
            <a:r>
              <a:rPr lang="en-NZ" dirty="0" smtClean="0"/>
              <a:t>Any catering for longer session (including your staff if the experiment is in the ‘field’)?</a:t>
            </a:r>
          </a:p>
          <a:p>
            <a:pPr lvl="1"/>
            <a:r>
              <a:rPr lang="en-NZ" dirty="0" smtClean="0"/>
              <a:t>Do you have enough power points and battery life?</a:t>
            </a:r>
          </a:p>
          <a:p>
            <a:pPr lvl="1"/>
            <a:r>
              <a:rPr lang="en-NZ" dirty="0" smtClean="0"/>
              <a:t>Enough storage capacity (e.g. on your digital camera)?</a:t>
            </a:r>
          </a:p>
          <a:p>
            <a:pPr lvl="1"/>
            <a:r>
              <a:rPr lang="en-NZ" dirty="0" smtClean="0"/>
              <a:t>The time and ability to ‘reset’ in between participants?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12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178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en-NZ" dirty="0" smtClean="0"/>
              <a:t>Details </a:t>
            </a:r>
            <a:r>
              <a:rPr lang="en-NZ" sz="3600" dirty="0" smtClean="0"/>
              <a:t>(</a:t>
            </a:r>
            <a:r>
              <a:rPr lang="en-NZ" sz="3600" i="1" dirty="0" smtClean="0"/>
              <a:t>not</a:t>
            </a:r>
            <a:r>
              <a:rPr lang="en-NZ" sz="3600" dirty="0" smtClean="0"/>
              <a:t> on that sample template!)</a:t>
            </a:r>
            <a:endParaRPr lang="en-N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6985"/>
            <a:ext cx="8229600" cy="4389437"/>
          </a:xfrm>
        </p:spPr>
        <p:txBody>
          <a:bodyPr/>
          <a:lstStyle/>
          <a:p>
            <a:r>
              <a:rPr lang="en-NZ" dirty="0" smtClean="0"/>
              <a:t>Analysis plan</a:t>
            </a:r>
          </a:p>
          <a:p>
            <a:pPr lvl="1"/>
            <a:r>
              <a:rPr lang="en-NZ" dirty="0" smtClean="0"/>
              <a:t>How are you going to turn the raw observations into assessment against your usability requirements, and into recommendations?</a:t>
            </a:r>
          </a:p>
          <a:p>
            <a:pPr lvl="1"/>
            <a:r>
              <a:rPr lang="en-NZ" dirty="0" smtClean="0"/>
              <a:t>It’s one thing to declare ‘time’ as a metric and plan to collect video, but have you defined exactly which elements of the task you are timing, and the protocol for marking the task time?</a:t>
            </a:r>
          </a:p>
          <a:p>
            <a:pPr lvl="2"/>
            <a:r>
              <a:rPr lang="en-NZ" dirty="0" smtClean="0"/>
              <a:t>Is your method practical and accurate?  Will it support the overall purpose of your usability test</a:t>
            </a:r>
          </a:p>
          <a:p>
            <a:pPr lvl="1"/>
            <a:r>
              <a:rPr lang="en-NZ" dirty="0" smtClean="0"/>
              <a:t>What is your plan for how to report the findings</a:t>
            </a:r>
          </a:p>
          <a:p>
            <a:pPr lvl="2"/>
            <a:r>
              <a:rPr lang="en-NZ" dirty="0" smtClean="0"/>
              <a:t>What, to whom, when and toward what follow-up action?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13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591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Half time entertainment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>
                <a:hlinkClick r:id="rId2"/>
              </a:rPr>
              <a:t>https://</a:t>
            </a:r>
            <a:r>
              <a:rPr lang="en-NZ" dirty="0" smtClean="0">
                <a:hlinkClick r:id="rId2"/>
              </a:rPr>
              <a:t>www.youtube.com/watch?v=3Qg80qTfzgU</a:t>
            </a:r>
            <a:r>
              <a:rPr lang="en-NZ" dirty="0" smtClean="0"/>
              <a:t> </a:t>
            </a:r>
          </a:p>
          <a:p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14</a:t>
            </a:fld>
            <a:r>
              <a:rPr lang="en-GB" smtClean="0"/>
              <a:t> </a:t>
            </a:r>
            <a:endParaRPr lang="en-GB"/>
          </a:p>
        </p:txBody>
      </p:sp>
      <p:pic>
        <p:nvPicPr>
          <p:cNvPr id="1026" name="Picture 2" descr="http://www.toptenepic.com/wp-content/uploads/Oran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5620" y="2332375"/>
            <a:ext cx="3912369" cy="2425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upload.wikimedia.org/wikipedia/commons/0/07/Honeycrisp-Appl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23368" y="2577671"/>
            <a:ext cx="2417033" cy="2182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upload.wikimedia.org/wikipedia/commons/8/8a/Banana-Singl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615" b="92962" l="7047" r="94262">
                        <a14:foregroundMark x1="7047" y1="68192" x2="7047" y2="68192"/>
                        <a14:foregroundMark x1="47282" y1="92962" x2="47282" y2="92962"/>
                        <a14:foregroundMark x1="94262" y1="48308" x2="94262" y2="48308"/>
                        <a14:foregroundMark x1="87081" y1="12385" x2="87081" y2="12385"/>
                        <a14:foregroundMark x1="90034" y1="5615" x2="90034" y2="56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13856" y="2630790"/>
            <a:ext cx="2511425" cy="219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eriouseats.com/images/20080630lychee500.jpg"/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765" b="94118" l="10000" r="90000">
                        <a14:foregroundMark x1="31400" y1="14706" x2="31400" y2="14706"/>
                        <a14:foregroundMark x1="65800" y1="42353" x2="65800" y2="42353"/>
                        <a14:foregroundMark x1="58800" y1="16765" x2="58800" y2="16765"/>
                        <a14:foregroundMark x1="82600" y1="22353" x2="82600" y2="22353"/>
                        <a14:foregroundMark x1="70400" y1="1765" x2="70400" y2="1765"/>
                        <a14:foregroundMark x1="49600" y1="13529" x2="49600" y2="13529"/>
                        <a14:foregroundMark x1="33200" y1="94118" x2="33200" y2="94118"/>
                        <a14:foregroundMark x1="79200" y1="85294" x2="79200" y2="852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85127" y="4044884"/>
            <a:ext cx="2285533" cy="1554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9823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586"/>
            <a:ext cx="8229600" cy="1143000"/>
          </a:xfrm>
        </p:spPr>
        <p:txBody>
          <a:bodyPr/>
          <a:lstStyle/>
          <a:p>
            <a:pPr algn="ctr"/>
            <a:r>
              <a:rPr lang="en-NZ" dirty="0" smtClean="0"/>
              <a:t>Write a Script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3899"/>
            <a:ext cx="8229600" cy="4389437"/>
          </a:xfrm>
        </p:spPr>
        <p:txBody>
          <a:bodyPr/>
          <a:lstStyle/>
          <a:p>
            <a:r>
              <a:rPr lang="en-NZ" dirty="0" smtClean="0"/>
              <a:t>Script the usability study EXACTLY</a:t>
            </a:r>
          </a:p>
          <a:p>
            <a:pPr lvl="1"/>
            <a:r>
              <a:rPr lang="en-NZ" dirty="0" smtClean="0"/>
              <a:t>Greeting</a:t>
            </a:r>
          </a:p>
          <a:p>
            <a:pPr lvl="1"/>
            <a:r>
              <a:rPr lang="en-NZ" dirty="0" smtClean="0"/>
              <a:t>Ethics</a:t>
            </a:r>
          </a:p>
          <a:p>
            <a:pPr lvl="1"/>
            <a:r>
              <a:rPr lang="en-NZ" dirty="0" smtClean="0"/>
              <a:t>Task instructions</a:t>
            </a:r>
          </a:p>
          <a:p>
            <a:pPr lvl="1"/>
            <a:r>
              <a:rPr lang="en-NZ" dirty="0" smtClean="0"/>
              <a:t>Questionnaire </a:t>
            </a:r>
          </a:p>
          <a:p>
            <a:pPr lvl="1"/>
            <a:endParaRPr lang="en-NZ" dirty="0"/>
          </a:p>
          <a:p>
            <a:r>
              <a:rPr lang="en-NZ" dirty="0" smtClean="0"/>
              <a:t>If you don’t have a script you WILL get lazy and miss instructions for later participants.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3568" y="908720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NZ" dirty="0" smtClean="0"/>
              <a:t>Back to the test plan…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6238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Data Collection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b="1" dirty="0" smtClean="0"/>
              <a:t>Metrics</a:t>
            </a:r>
          </a:p>
          <a:p>
            <a:pPr lvl="1"/>
            <a:r>
              <a:rPr lang="en-NZ" b="1" dirty="0" smtClean="0"/>
              <a:t>What will you measure/collect</a:t>
            </a:r>
          </a:p>
          <a:p>
            <a:pPr lvl="2"/>
            <a:r>
              <a:rPr lang="en-NZ" b="1" dirty="0" smtClean="0"/>
              <a:t>Video</a:t>
            </a:r>
          </a:p>
          <a:p>
            <a:pPr lvl="2"/>
            <a:r>
              <a:rPr lang="en-NZ" b="1" dirty="0" smtClean="0"/>
              <a:t>Errors</a:t>
            </a:r>
          </a:p>
          <a:p>
            <a:pPr lvl="2"/>
            <a:r>
              <a:rPr lang="en-NZ" b="1" dirty="0" smtClean="0"/>
              <a:t>Time</a:t>
            </a:r>
          </a:p>
          <a:p>
            <a:pPr lvl="2"/>
            <a:r>
              <a:rPr lang="en-NZ" b="1" dirty="0" smtClean="0"/>
              <a:t>Observations</a:t>
            </a:r>
          </a:p>
          <a:p>
            <a:pPr lvl="2"/>
            <a:r>
              <a:rPr lang="en-NZ" b="1" dirty="0" smtClean="0"/>
              <a:t>Questionnaire </a:t>
            </a:r>
          </a:p>
          <a:p>
            <a:r>
              <a:rPr lang="en-NZ" b="1" dirty="0" smtClean="0"/>
              <a:t>How many people do you need during tests?</a:t>
            </a:r>
          </a:p>
          <a:p>
            <a:pPr lvl="2"/>
            <a:r>
              <a:rPr lang="en-NZ" b="1" dirty="0" smtClean="0"/>
              <a:t>Participant guide </a:t>
            </a:r>
          </a:p>
          <a:p>
            <a:pPr lvl="2"/>
            <a:r>
              <a:rPr lang="en-NZ" b="1" dirty="0" smtClean="0"/>
              <a:t>Observer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75264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Analyse Results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Task time and success</a:t>
            </a:r>
          </a:p>
          <a:p>
            <a:r>
              <a:rPr lang="en-NZ" dirty="0" smtClean="0"/>
              <a:t>Errors – you’ll want counts </a:t>
            </a:r>
            <a:r>
              <a:rPr lang="en-NZ" i="1" dirty="0" smtClean="0"/>
              <a:t>and</a:t>
            </a:r>
            <a:r>
              <a:rPr lang="en-NZ" dirty="0"/>
              <a:t> </a:t>
            </a:r>
            <a:r>
              <a:rPr lang="en-NZ" dirty="0" smtClean="0"/>
              <a:t>to form categories</a:t>
            </a:r>
          </a:p>
          <a:p>
            <a:pPr lvl="1"/>
            <a:r>
              <a:rPr lang="en-NZ" dirty="0" smtClean="0"/>
              <a:t>Wrong navigation</a:t>
            </a:r>
          </a:p>
          <a:p>
            <a:pPr lvl="1"/>
            <a:r>
              <a:rPr lang="en-NZ" dirty="0" smtClean="0"/>
              <a:t>Problems finding particular features</a:t>
            </a:r>
          </a:p>
          <a:p>
            <a:pPr lvl="1"/>
            <a:r>
              <a:rPr lang="en-NZ" dirty="0" smtClean="0"/>
              <a:t>……….</a:t>
            </a:r>
          </a:p>
          <a:p>
            <a:r>
              <a:rPr lang="en-NZ" dirty="0" smtClean="0"/>
              <a:t>Questionnaire analysis</a:t>
            </a:r>
          </a:p>
          <a:p>
            <a:pPr lvl="1"/>
            <a:r>
              <a:rPr lang="en-NZ" dirty="0" smtClean="0"/>
              <a:t>If around 10 people or less, show raw data, mean and standard deviation</a:t>
            </a:r>
          </a:p>
          <a:p>
            <a:pPr lvl="1"/>
            <a:r>
              <a:rPr lang="en-NZ" dirty="0" smtClean="0"/>
              <a:t>If more than 10 people, box plots or frequency distribution graphs might be appropriate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2420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Pilot Test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Try the whole thing out on one or two people (or more if it’s a really important and large usability study)</a:t>
            </a:r>
          </a:p>
          <a:p>
            <a:endParaRPr lang="en-NZ" dirty="0" smtClean="0"/>
          </a:p>
          <a:p>
            <a:r>
              <a:rPr lang="en-NZ" dirty="0" smtClean="0"/>
              <a:t>After first person fix obvious problems </a:t>
            </a:r>
          </a:p>
          <a:p>
            <a:pPr lvl="1"/>
            <a:r>
              <a:rPr lang="en-NZ" dirty="0" smtClean="0"/>
              <a:t>If very few corrections needed in test plan then you can go straight to testing</a:t>
            </a:r>
          </a:p>
          <a:p>
            <a:pPr lvl="1"/>
            <a:r>
              <a:rPr lang="en-NZ" dirty="0" smtClean="0"/>
              <a:t>But it is much better to do a second pilot than discover major problems half way through</a:t>
            </a:r>
            <a:endParaRPr lang="en-NZ" dirty="0"/>
          </a:p>
        </p:txBody>
      </p:sp>
      <p:sp>
        <p:nvSpPr>
          <p:cNvPr id="4" name="5-Point Star 3">
            <a:hlinkClick r:id="rId2"/>
          </p:cNvPr>
          <p:cNvSpPr/>
          <p:nvPr/>
        </p:nvSpPr>
        <p:spPr>
          <a:xfrm>
            <a:off x="8244408" y="2924944"/>
            <a:ext cx="648072" cy="57606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7693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Analyse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Summarize information into tables</a:t>
            </a:r>
          </a:p>
          <a:p>
            <a:r>
              <a:rPr lang="en-NZ" dirty="0" smtClean="0"/>
              <a:t>Use numbers where you can</a:t>
            </a:r>
          </a:p>
          <a:p>
            <a:r>
              <a:rPr lang="en-NZ" dirty="0" smtClean="0"/>
              <a:t>Classify comments into groups</a:t>
            </a:r>
          </a:p>
          <a:p>
            <a:endParaRPr lang="en-NZ" dirty="0"/>
          </a:p>
          <a:p>
            <a:r>
              <a:rPr lang="en-NZ" dirty="0" smtClean="0"/>
              <a:t>Run statistics as appropriate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19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770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Learning objectives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Be able to develop usability testing </a:t>
            </a:r>
            <a:r>
              <a:rPr lang="en-NZ" dirty="0" smtClean="0"/>
              <a:t>plans</a:t>
            </a:r>
          </a:p>
          <a:p>
            <a:r>
              <a:rPr lang="en-NZ" dirty="0" smtClean="0"/>
              <a:t>Be </a:t>
            </a:r>
            <a:r>
              <a:rPr lang="en-NZ" dirty="0"/>
              <a:t>able to write usability test </a:t>
            </a:r>
            <a:r>
              <a:rPr lang="en-NZ" dirty="0" smtClean="0"/>
              <a:t>reports</a:t>
            </a:r>
          </a:p>
          <a:p>
            <a:r>
              <a:rPr lang="en-NZ" dirty="0" smtClean="0"/>
              <a:t>Understand the nature of human research ethics requirements when conducting studies on humans</a:t>
            </a:r>
            <a:endParaRPr lang="en-NZ" dirty="0"/>
          </a:p>
          <a:p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2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683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Think!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832" y="1916832"/>
            <a:ext cx="5554960" cy="4569371"/>
          </a:xfrm>
        </p:spPr>
        <p:txBody>
          <a:bodyPr/>
          <a:lstStyle/>
          <a:p>
            <a:r>
              <a:rPr lang="en-NZ" dirty="0" smtClean="0"/>
              <a:t>The big picture</a:t>
            </a:r>
          </a:p>
          <a:p>
            <a:r>
              <a:rPr lang="en-NZ" dirty="0" smtClean="0"/>
              <a:t>What have you found?</a:t>
            </a:r>
          </a:p>
          <a:p>
            <a:r>
              <a:rPr lang="en-NZ" dirty="0" smtClean="0"/>
              <a:t>What is worth fixing?</a:t>
            </a:r>
          </a:p>
          <a:p>
            <a:pPr lvl="1"/>
            <a:r>
              <a:rPr lang="en-NZ" dirty="0" smtClean="0"/>
              <a:t>Is there a business case?</a:t>
            </a:r>
          </a:p>
          <a:p>
            <a:r>
              <a:rPr lang="en-NZ" dirty="0" smtClean="0"/>
              <a:t>How could the problems be alleviated? </a:t>
            </a:r>
          </a:p>
          <a:p>
            <a:endParaRPr lang="en-NZ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400" y="1268760"/>
            <a:ext cx="2857500" cy="36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614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Report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NZ" dirty="0" smtClean="0"/>
              <a:t>Document</a:t>
            </a:r>
          </a:p>
          <a:p>
            <a:pPr lvl="1"/>
            <a:r>
              <a:rPr lang="en-NZ" dirty="0" smtClean="0"/>
              <a:t>Detailed report of everything you have found</a:t>
            </a:r>
          </a:p>
          <a:p>
            <a:pPr lvl="2"/>
            <a:r>
              <a:rPr lang="en-NZ" dirty="0" smtClean="0"/>
              <a:t>Three formats here </a:t>
            </a:r>
          </a:p>
          <a:p>
            <a:pPr lvl="3"/>
            <a:r>
              <a:rPr lang="en-NZ" dirty="0" smtClean="0">
                <a:hlinkClick r:id="rId2"/>
              </a:rPr>
              <a:t>http://www.usability.gov/templates/index.html</a:t>
            </a:r>
            <a:r>
              <a:rPr lang="en-NZ" dirty="0" smtClean="0"/>
              <a:t> </a:t>
            </a:r>
          </a:p>
          <a:p>
            <a:pPr lvl="2"/>
            <a:r>
              <a:rPr lang="en-NZ" dirty="0" smtClean="0"/>
              <a:t>Remember numbers are very convincing, compare:</a:t>
            </a:r>
          </a:p>
          <a:p>
            <a:pPr lvl="3"/>
            <a:r>
              <a:rPr lang="en-NZ" dirty="0" smtClean="0"/>
              <a:t>Several people had trouble finding the shopping basket</a:t>
            </a:r>
          </a:p>
          <a:p>
            <a:pPr lvl="3"/>
            <a:r>
              <a:rPr lang="en-NZ" dirty="0" smtClean="0"/>
              <a:t>3 out of 7 people abandoned the task because they couldn’t find the shopping basket. For the other 4 the average time to find the shopping basket was 3.59seconds (longest 8.0 seconds) </a:t>
            </a:r>
          </a:p>
          <a:p>
            <a:r>
              <a:rPr lang="en-NZ" dirty="0" smtClean="0"/>
              <a:t>Video </a:t>
            </a:r>
          </a:p>
          <a:p>
            <a:pPr lvl="1"/>
            <a:r>
              <a:rPr lang="en-NZ" dirty="0" smtClean="0"/>
              <a:t>Imagine clipping together the 7 people looking for the shopping basket icon … with puzzled looks on their faces!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04148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pPr algn="ctr"/>
            <a:r>
              <a:rPr lang="en-NZ" dirty="0" smtClean="0"/>
              <a:t>Ethics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4977"/>
            <a:ext cx="8229600" cy="4389437"/>
          </a:xfrm>
        </p:spPr>
        <p:txBody>
          <a:bodyPr/>
          <a:lstStyle/>
          <a:p>
            <a:r>
              <a:rPr lang="en-NZ" dirty="0" smtClean="0"/>
              <a:t>If you are doing a study with living (human or animal) participants in a university you will probably need ethics approval</a:t>
            </a:r>
          </a:p>
          <a:p>
            <a:pPr lvl="1"/>
            <a:r>
              <a:rPr lang="en-NZ" dirty="0" smtClean="0"/>
              <a:t>Can be quite a lot of paperwork, and takes a while to get an answer (which is usually to revise and re-submit!)</a:t>
            </a:r>
          </a:p>
          <a:p>
            <a:pPr lvl="1"/>
            <a:r>
              <a:rPr lang="en-NZ" dirty="0" smtClean="0"/>
              <a:t>You will need such approval for a study to be part of your dissertation or thesis </a:t>
            </a:r>
          </a:p>
          <a:p>
            <a:pPr lvl="1"/>
            <a:r>
              <a:rPr lang="en-NZ" dirty="0" smtClean="0"/>
              <a:t>Many journals require such approval to publish</a:t>
            </a:r>
          </a:p>
          <a:p>
            <a:r>
              <a:rPr lang="en-NZ" dirty="0" smtClean="0"/>
              <a:t>Quite a few companies have similar requirements</a:t>
            </a:r>
          </a:p>
          <a:p>
            <a:r>
              <a:rPr lang="en-NZ" dirty="0" smtClean="0"/>
              <a:t>This is why for your assignment you are not testing on others – though you could ask classmates…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67451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93292"/>
            <a:ext cx="8229600" cy="1143000"/>
          </a:xfrm>
        </p:spPr>
        <p:txBody>
          <a:bodyPr/>
          <a:lstStyle/>
          <a:p>
            <a:r>
              <a:rPr lang="en-NZ" dirty="0" smtClean="0"/>
              <a:t>Research ethics basics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2929"/>
            <a:ext cx="8229600" cy="4962375"/>
          </a:xfrm>
        </p:spPr>
        <p:txBody>
          <a:bodyPr>
            <a:normAutofit lnSpcReduction="10000"/>
          </a:bodyPr>
          <a:lstStyle/>
          <a:p>
            <a:r>
              <a:rPr lang="en-NZ" sz="2400" dirty="0" smtClean="0"/>
              <a:t>Informed consent</a:t>
            </a:r>
          </a:p>
          <a:p>
            <a:pPr lvl="1"/>
            <a:r>
              <a:rPr lang="en-NZ" sz="2000" dirty="0" smtClean="0"/>
              <a:t>Participant knows what they are ‘in for’</a:t>
            </a:r>
          </a:p>
          <a:p>
            <a:pPr lvl="2"/>
            <a:r>
              <a:rPr lang="en-NZ" sz="2000" dirty="0" smtClean="0"/>
              <a:t>Task, time, why you’re doing it (even though you may be allowed to ‘deceive’ them about some aspect of the task)</a:t>
            </a:r>
          </a:p>
          <a:p>
            <a:pPr lvl="2"/>
            <a:r>
              <a:rPr lang="en-NZ" sz="2000" dirty="0" smtClean="0"/>
              <a:t>Confidentiality of their data</a:t>
            </a:r>
          </a:p>
          <a:p>
            <a:pPr lvl="2"/>
            <a:r>
              <a:rPr lang="en-NZ" sz="2000" dirty="0" smtClean="0"/>
              <a:t>Compensation (if any)</a:t>
            </a:r>
          </a:p>
          <a:p>
            <a:r>
              <a:rPr lang="en-NZ" sz="2400" dirty="0" smtClean="0"/>
              <a:t>Participant is clear that they are not compelled to participate</a:t>
            </a:r>
          </a:p>
          <a:p>
            <a:pPr lvl="1"/>
            <a:r>
              <a:rPr lang="en-NZ" sz="2000" dirty="0" smtClean="0"/>
              <a:t>This is a bit of a trick in lecturers experimenting on their students!  (or doctors on patients, or bosses on their employees)</a:t>
            </a:r>
          </a:p>
          <a:p>
            <a:pPr lvl="1"/>
            <a:r>
              <a:rPr lang="en-NZ" sz="2000" dirty="0" smtClean="0"/>
              <a:t>They need to know that they can refuse, or withdraw (even retrospectively!) without jeopardising the key service (healthcare, education, employment)</a:t>
            </a:r>
          </a:p>
          <a:p>
            <a:r>
              <a:rPr lang="en-NZ" sz="2200" dirty="0" smtClean="0"/>
              <a:t>Anonymous questionnaires, esp. in public, are probably the easiest from an ethics perspective</a:t>
            </a:r>
            <a:endParaRPr lang="en-NZ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23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9538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Ethics application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Explains protocol and goals: essentially like a test plan</a:t>
            </a:r>
          </a:p>
          <a:p>
            <a:pPr lvl="1"/>
            <a:r>
              <a:rPr lang="en-NZ" dirty="0" smtClean="0"/>
              <a:t>And so it’s helpful to complete one because it acts as a check on your plan</a:t>
            </a:r>
          </a:p>
          <a:p>
            <a:r>
              <a:rPr lang="en-NZ" dirty="0" smtClean="0"/>
              <a:t>Particular focus on issues such as who has access to the data and the risk (and benefits, if any) to participants</a:t>
            </a:r>
          </a:p>
          <a:p>
            <a:r>
              <a:rPr lang="en-NZ" dirty="0" smtClean="0"/>
              <a:t>Research organisations (University, District Health Board) have standing committees to review applications</a:t>
            </a:r>
          </a:p>
          <a:p>
            <a:pPr lvl="1"/>
            <a:r>
              <a:rPr lang="en-NZ" dirty="0" smtClean="0"/>
              <a:t>Have representatives from a range of perspectives: clinical, legal, statistical (and Maori in NZ)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24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9696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Professionalism</a:t>
            </a:r>
            <a:endParaRPr lang="en-N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Treat participants with respect</a:t>
            </a:r>
          </a:p>
          <a:p>
            <a:pPr lvl="1"/>
            <a:r>
              <a:rPr lang="en-NZ" dirty="0" smtClean="0"/>
              <a:t>Assume they are not idiots, it is the software that is wrong</a:t>
            </a:r>
          </a:p>
          <a:p>
            <a:r>
              <a:rPr lang="en-NZ" dirty="0" smtClean="0"/>
              <a:t>Treat developers with respect</a:t>
            </a:r>
          </a:p>
          <a:p>
            <a:pPr lvl="1"/>
            <a:r>
              <a:rPr lang="en-NZ" dirty="0" smtClean="0"/>
              <a:t>They may have put their heart and soul into the product and worked overtime to get if finished for you to pull it apart</a:t>
            </a:r>
          </a:p>
          <a:p>
            <a:r>
              <a:rPr lang="en-NZ" dirty="0" smtClean="0"/>
              <a:t>Make sure your report is </a:t>
            </a:r>
          </a:p>
          <a:p>
            <a:pPr lvl="1"/>
            <a:r>
              <a:rPr lang="en-NZ" dirty="0" smtClean="0"/>
              <a:t>Fair and accurate</a:t>
            </a:r>
          </a:p>
          <a:p>
            <a:pPr lvl="1"/>
            <a:r>
              <a:rPr lang="en-NZ" dirty="0" smtClean="0"/>
              <a:t>Tidy</a:t>
            </a:r>
          </a:p>
          <a:p>
            <a:pPr lvl="1"/>
            <a:r>
              <a:rPr lang="en-NZ" dirty="0" smtClean="0"/>
              <a:t>Free from grammar and spelling errors</a:t>
            </a:r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51219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In the real world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If you can’t do a ‘real’ usability test</a:t>
            </a:r>
          </a:p>
          <a:p>
            <a:pPr lvl="1"/>
            <a:r>
              <a:rPr lang="en-NZ" dirty="0" smtClean="0"/>
              <a:t>Get your mates, Mum, Dad, Aunty Flo to try it</a:t>
            </a:r>
          </a:p>
          <a:p>
            <a:pPr lvl="1"/>
            <a:endParaRPr lang="en-NZ" dirty="0"/>
          </a:p>
          <a:p>
            <a:r>
              <a:rPr lang="en-NZ" dirty="0" smtClean="0"/>
              <a:t>Tune-in to your own usability experiences</a:t>
            </a:r>
          </a:p>
          <a:p>
            <a:pPr lvl="1"/>
            <a:r>
              <a:rPr lang="en-NZ" dirty="0" smtClean="0"/>
              <a:t>Note what was really easy </a:t>
            </a:r>
          </a:p>
          <a:p>
            <a:pPr lvl="2"/>
            <a:r>
              <a:rPr lang="en-NZ" dirty="0" smtClean="0"/>
              <a:t>that’s a sign of good usability</a:t>
            </a:r>
          </a:p>
          <a:p>
            <a:pPr lvl="1"/>
            <a:r>
              <a:rPr lang="en-NZ" dirty="0" smtClean="0"/>
              <a:t>Note what is annoying you</a:t>
            </a:r>
          </a:p>
          <a:p>
            <a:pPr lvl="1"/>
            <a:r>
              <a:rPr lang="en-NZ" dirty="0" smtClean="0"/>
              <a:t>Note when you are trying to do something you have done before and can’t remember how.</a:t>
            </a:r>
            <a:endParaRPr lang="en-N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812" y="908720"/>
            <a:ext cx="1790700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550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Summary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Evaluate usability early and often in development and [preferably staged] roll-out</a:t>
            </a:r>
          </a:p>
          <a:p>
            <a:pPr lvl="1"/>
            <a:r>
              <a:rPr lang="en-NZ" dirty="0" smtClean="0"/>
              <a:t>Also evaluate alternatives before making a decision to purchase/adopt a system</a:t>
            </a:r>
          </a:p>
          <a:p>
            <a:r>
              <a:rPr lang="en-NZ" dirty="0" smtClean="0"/>
              <a:t>You need a complete and detailed testing plan</a:t>
            </a:r>
          </a:p>
          <a:p>
            <a:r>
              <a:rPr lang="en-NZ" dirty="0" smtClean="0"/>
              <a:t>Heuristic evaluation is a handy intermediate level between just asking a couple people for feedback and doing a full-blown usability study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27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824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Plan EVERYTHING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Use a template such as at </a:t>
            </a:r>
            <a:r>
              <a:rPr lang="en-NZ" sz="1800" dirty="0" smtClean="0">
                <a:hlinkClick r:id="rId2"/>
              </a:rPr>
              <a:t>http://www.usability.gov/methods/test_refine/learnusa/testplan.html</a:t>
            </a:r>
            <a:r>
              <a:rPr lang="en-NZ" sz="1800" dirty="0" smtClean="0"/>
              <a:t> </a:t>
            </a:r>
          </a:p>
          <a:p>
            <a:endParaRPr lang="en-NZ" dirty="0" smtClean="0">
              <a:solidFill>
                <a:prstClr val="black"/>
              </a:solidFill>
            </a:endParaRPr>
          </a:p>
          <a:p>
            <a:r>
              <a:rPr lang="en-NZ" dirty="0" smtClean="0">
                <a:solidFill>
                  <a:prstClr val="black"/>
                </a:solidFill>
              </a:rPr>
              <a:t>Fill in ALL the bits – even those that are completely obvious</a:t>
            </a:r>
          </a:p>
          <a:p>
            <a:r>
              <a:rPr lang="en-NZ" dirty="0">
                <a:solidFill>
                  <a:prstClr val="black"/>
                </a:solidFill>
              </a:rPr>
              <a:t>Take the position that you are planning the test for 5 other people to do, each is in a different part of the world.  To be  useful all the participants must have the same experience. </a:t>
            </a:r>
          </a:p>
        </p:txBody>
      </p:sp>
    </p:spTree>
    <p:extLst>
      <p:ext uri="{BB962C8B-B14F-4D97-AF65-F5344CB8AC3E}">
        <p14:creationId xmlns:p14="http://schemas.microsoft.com/office/powerpoint/2010/main" val="365225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pPr algn="ctr"/>
            <a:r>
              <a:rPr lang="en-NZ" dirty="0" smtClean="0"/>
              <a:t>Details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6985"/>
            <a:ext cx="8229600" cy="4922837"/>
          </a:xfrm>
        </p:spPr>
        <p:txBody>
          <a:bodyPr>
            <a:normAutofit lnSpcReduction="10000"/>
          </a:bodyPr>
          <a:lstStyle/>
          <a:p>
            <a:r>
              <a:rPr lang="en-NZ" b="1" dirty="0"/>
              <a:t>Product under </a:t>
            </a:r>
            <a:r>
              <a:rPr lang="en-NZ" b="1" dirty="0" smtClean="0"/>
              <a:t>test</a:t>
            </a:r>
          </a:p>
          <a:p>
            <a:pPr lvl="1"/>
            <a:r>
              <a:rPr lang="en-NZ" b="1" dirty="0" smtClean="0"/>
              <a:t>Exactly what and how is it going to be tested include (as relevant) version numbers etc.</a:t>
            </a:r>
          </a:p>
          <a:p>
            <a:r>
              <a:rPr lang="en-NZ" b="1" dirty="0" smtClean="0"/>
              <a:t>Test Objectives</a:t>
            </a:r>
          </a:p>
          <a:p>
            <a:pPr lvl="1"/>
            <a:r>
              <a:rPr lang="en-NZ" b="1" dirty="0" smtClean="0"/>
              <a:t>What’s the goal? What are you planning to measure</a:t>
            </a:r>
            <a:endParaRPr lang="en-NZ" b="1" dirty="0"/>
          </a:p>
          <a:p>
            <a:r>
              <a:rPr lang="en-NZ" b="1" dirty="0" smtClean="0"/>
              <a:t>Participants</a:t>
            </a:r>
          </a:p>
          <a:p>
            <a:pPr lvl="1"/>
            <a:r>
              <a:rPr lang="en-NZ" b="1" dirty="0" smtClean="0"/>
              <a:t>How many and what times of people are to be recruited?</a:t>
            </a:r>
            <a:endParaRPr lang="en-NZ" b="1" dirty="0"/>
          </a:p>
          <a:p>
            <a:r>
              <a:rPr lang="en-NZ" b="1" dirty="0" smtClean="0"/>
              <a:t>Equipment</a:t>
            </a:r>
          </a:p>
          <a:p>
            <a:pPr lvl="1"/>
            <a:r>
              <a:rPr lang="en-NZ" b="1" dirty="0" smtClean="0"/>
              <a:t>Be specific, </a:t>
            </a:r>
            <a:r>
              <a:rPr lang="en-NZ" b="1" dirty="0" err="1" smtClean="0"/>
              <a:t>eg</a:t>
            </a:r>
            <a:r>
              <a:rPr lang="en-NZ" b="1" dirty="0" smtClean="0"/>
              <a:t> </a:t>
            </a:r>
          </a:p>
          <a:p>
            <a:pPr lvl="2"/>
            <a:r>
              <a:rPr lang="en-NZ" b="1" dirty="0" smtClean="0"/>
              <a:t>for desktop specify OS, screen, processor, UI devices.</a:t>
            </a:r>
          </a:p>
          <a:p>
            <a:pPr lvl="2"/>
            <a:r>
              <a:rPr lang="en-NZ" b="1" dirty="0" smtClean="0"/>
              <a:t>For web specify device, browse.  </a:t>
            </a:r>
            <a:endParaRPr lang="en-NZ" b="1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4460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Details continued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b="1" dirty="0"/>
              <a:t>Test </a:t>
            </a:r>
            <a:r>
              <a:rPr lang="en-NZ" b="1" dirty="0" smtClean="0"/>
              <a:t>Tasks</a:t>
            </a:r>
          </a:p>
          <a:p>
            <a:pPr lvl="1"/>
            <a:r>
              <a:rPr lang="en-NZ" b="1" dirty="0" smtClean="0"/>
              <a:t>Must be detailed and fully described (and tested). See next slide</a:t>
            </a:r>
            <a:endParaRPr lang="en-NZ" b="1" dirty="0"/>
          </a:p>
          <a:p>
            <a:r>
              <a:rPr lang="en-NZ" b="1" dirty="0"/>
              <a:t>Test </a:t>
            </a:r>
            <a:r>
              <a:rPr lang="en-NZ" b="1" dirty="0" smtClean="0"/>
              <a:t>Procedure</a:t>
            </a:r>
          </a:p>
          <a:p>
            <a:pPr lvl="1"/>
            <a:r>
              <a:rPr lang="en-NZ" b="1" dirty="0" smtClean="0"/>
              <a:t>Full details see later</a:t>
            </a:r>
            <a:endParaRPr lang="en-NZ" b="1" dirty="0"/>
          </a:p>
          <a:p>
            <a:r>
              <a:rPr lang="en-NZ" b="1" dirty="0"/>
              <a:t>Data to be </a:t>
            </a:r>
            <a:r>
              <a:rPr lang="en-NZ" b="1" dirty="0" smtClean="0"/>
              <a:t>collected</a:t>
            </a:r>
          </a:p>
          <a:p>
            <a:pPr lvl="1"/>
            <a:r>
              <a:rPr lang="en-NZ" b="1" dirty="0" smtClean="0"/>
              <a:t>Be specific</a:t>
            </a:r>
            <a:endParaRPr lang="en-NZ" b="1" dirty="0"/>
          </a:p>
          <a:p>
            <a:r>
              <a:rPr lang="en-NZ" b="1" dirty="0"/>
              <a:t>Data Analysis </a:t>
            </a:r>
            <a:r>
              <a:rPr lang="en-NZ" b="1" dirty="0" smtClean="0"/>
              <a:t>Plan</a:t>
            </a:r>
          </a:p>
          <a:p>
            <a:pPr lvl="1"/>
            <a:r>
              <a:rPr lang="en-NZ" b="1" dirty="0" smtClean="0"/>
              <a:t>Be specific - test it out. </a:t>
            </a:r>
            <a:endParaRPr lang="en-NZ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5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915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Participants	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Generally it is better if people can be themselves.</a:t>
            </a:r>
          </a:p>
          <a:p>
            <a:pPr lvl="1"/>
            <a:r>
              <a:rPr lang="en-NZ" dirty="0" smtClean="0"/>
              <a:t>Occasionally you need people to role-play</a:t>
            </a:r>
          </a:p>
          <a:p>
            <a:r>
              <a:rPr lang="en-NZ" dirty="0" smtClean="0"/>
              <a:t>Try to match age, gender and things like first language to the target audience</a:t>
            </a:r>
          </a:p>
          <a:p>
            <a:r>
              <a:rPr lang="en-NZ" dirty="0" smtClean="0"/>
              <a:t>How many?</a:t>
            </a:r>
          </a:p>
          <a:p>
            <a:pPr lvl="1"/>
            <a:r>
              <a:rPr lang="en-NZ" dirty="0" smtClean="0"/>
              <a:t>10-12 will generally give you good results for a single product</a:t>
            </a:r>
          </a:p>
          <a:p>
            <a:pPr lvl="1"/>
            <a:r>
              <a:rPr lang="en-NZ" dirty="0" smtClean="0"/>
              <a:t>30+ if comparing products </a:t>
            </a:r>
            <a:r>
              <a:rPr lang="en-NZ" b="1" dirty="0" smtClean="0"/>
              <a:t>and</a:t>
            </a:r>
            <a:r>
              <a:rPr lang="en-NZ" dirty="0" smtClean="0"/>
              <a:t> you want statistically valid results.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6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268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en-NZ" dirty="0" smtClean="0"/>
              <a:t>Task Selection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6985"/>
            <a:ext cx="8363272" cy="4389437"/>
          </a:xfrm>
        </p:spPr>
        <p:txBody>
          <a:bodyPr/>
          <a:lstStyle/>
          <a:p>
            <a:r>
              <a:rPr lang="en-NZ" dirty="0" smtClean="0"/>
              <a:t>Utterly central to what you will learn in the usability test</a:t>
            </a:r>
          </a:p>
          <a:p>
            <a:r>
              <a:rPr lang="en-NZ" dirty="0" smtClean="0"/>
              <a:t>There just isn’t time / resources to do usability testing on everything</a:t>
            </a:r>
          </a:p>
          <a:p>
            <a:r>
              <a:rPr lang="en-NZ" dirty="0" smtClean="0"/>
              <a:t>Select the tasks that are ‘make-or-break’ for the application</a:t>
            </a:r>
          </a:p>
          <a:p>
            <a:r>
              <a:rPr lang="en-NZ" dirty="0" smtClean="0"/>
              <a:t>You’re looking for the </a:t>
            </a:r>
            <a:r>
              <a:rPr lang="en-NZ" i="1" dirty="0" smtClean="0"/>
              <a:t>risk</a:t>
            </a:r>
            <a:endParaRPr lang="en-NZ" dirty="0" smtClean="0"/>
          </a:p>
          <a:p>
            <a:pPr lvl="1"/>
            <a:r>
              <a:rPr lang="en-NZ" dirty="0" smtClean="0"/>
              <a:t>What’s novel?  What will differentiate this product?</a:t>
            </a:r>
          </a:p>
          <a:p>
            <a:pPr lvl="1"/>
            <a:r>
              <a:rPr lang="en-NZ" dirty="0" smtClean="0"/>
              <a:t>If you’re in a ‘safe’ zone where you’re emulating well-established interaction patterns, then you’ll learn less</a:t>
            </a:r>
          </a:p>
          <a:p>
            <a:pPr lvl="2"/>
            <a:r>
              <a:rPr lang="en-NZ" dirty="0" smtClean="0"/>
              <a:t>Then again, still can be important to check that you got it right!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7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343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Task Design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Z" dirty="0" smtClean="0"/>
              <a:t>Be specific* </a:t>
            </a:r>
          </a:p>
          <a:p>
            <a:pPr lvl="1"/>
            <a:r>
              <a:rPr lang="en-NZ" dirty="0" smtClean="0"/>
              <a:t>“enrol in COMPSCI345 at the University of Auckland”</a:t>
            </a:r>
          </a:p>
          <a:p>
            <a:pPr lvl="1"/>
            <a:r>
              <a:rPr lang="en-NZ" dirty="0" smtClean="0"/>
              <a:t>“what lecture room(s) are COMPSCI345 lectures in?”</a:t>
            </a:r>
          </a:p>
          <a:p>
            <a:pPr marL="457200" lvl="1" indent="0">
              <a:buNone/>
            </a:pPr>
            <a:endParaRPr lang="en-NZ" dirty="0" smtClean="0"/>
          </a:p>
          <a:p>
            <a:r>
              <a:rPr lang="en-NZ" dirty="0"/>
              <a:t>Record Completion Paths</a:t>
            </a:r>
          </a:p>
          <a:p>
            <a:pPr lvl="1"/>
            <a:r>
              <a:rPr lang="en-NZ" dirty="0" smtClean="0"/>
              <a:t>Step through the task yourself </a:t>
            </a:r>
          </a:p>
          <a:p>
            <a:pPr lvl="2"/>
            <a:r>
              <a:rPr lang="en-NZ" dirty="0" smtClean="0"/>
              <a:t>Record different routes to successfully complete</a:t>
            </a:r>
          </a:p>
          <a:p>
            <a:pPr lvl="2"/>
            <a:r>
              <a:rPr lang="en-NZ" dirty="0" smtClean="0"/>
              <a:t>Time yourself</a:t>
            </a:r>
          </a:p>
          <a:p>
            <a:pPr lvl="1"/>
            <a:r>
              <a:rPr lang="en-NZ" dirty="0" smtClean="0"/>
              <a:t>Note things you think are difficult or confusing </a:t>
            </a:r>
          </a:p>
          <a:p>
            <a:pPr lvl="2"/>
            <a:r>
              <a:rPr lang="en-NZ" dirty="0" smtClean="0"/>
              <a:t>You are, in effect doing a Heuristic Evaluation (</a:t>
            </a:r>
            <a:r>
              <a:rPr lang="en-NZ" i="1" dirty="0" smtClean="0"/>
              <a:t>assignment 1 is pretty much this with thorough documentation)</a:t>
            </a:r>
            <a:endParaRPr lang="en-NZ" dirty="0" smtClean="0"/>
          </a:p>
          <a:p>
            <a:pPr lvl="2"/>
            <a:r>
              <a:rPr lang="en-NZ" b="1" dirty="0" smtClean="0"/>
              <a:t>Remember </a:t>
            </a:r>
            <a:r>
              <a:rPr lang="en-NZ" dirty="0" smtClean="0"/>
              <a:t>these are notoriously inaccurate (users will surprise you)</a:t>
            </a:r>
            <a:endParaRPr lang="en-NZ" b="1" dirty="0" smtClean="0"/>
          </a:p>
          <a:p>
            <a:pPr lvl="1"/>
            <a:r>
              <a:rPr lang="en-NZ" b="1" dirty="0" smtClean="0"/>
              <a:t>Do not </a:t>
            </a:r>
            <a:r>
              <a:rPr lang="en-NZ" dirty="0" smtClean="0"/>
              <a:t>show these to participants</a:t>
            </a:r>
            <a:endParaRPr lang="en-NZ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6381328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* See next slide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32921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Task Order	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For you assignment you need to think carefully about task order. </a:t>
            </a:r>
          </a:p>
          <a:p>
            <a:pPr lvl="1"/>
            <a:r>
              <a:rPr lang="en-NZ" dirty="0" smtClean="0"/>
              <a:t>Do you want to fix the order – </a:t>
            </a:r>
            <a:r>
              <a:rPr lang="en-NZ" dirty="0" err="1" smtClean="0"/>
              <a:t>eg</a:t>
            </a:r>
            <a:r>
              <a:rPr lang="en-NZ" dirty="0" smtClean="0"/>
              <a:t> everyone does cash, then credit card then txt</a:t>
            </a:r>
          </a:p>
          <a:p>
            <a:pPr lvl="1"/>
            <a:r>
              <a:rPr lang="en-NZ" dirty="0" smtClean="0"/>
              <a:t>Do you want to ‘</a:t>
            </a:r>
            <a:r>
              <a:rPr lang="en-NZ" dirty="0" err="1" smtClean="0"/>
              <a:t>latin</a:t>
            </a:r>
            <a:r>
              <a:rPr lang="en-NZ" dirty="0" smtClean="0"/>
              <a:t> square’ – </a:t>
            </a:r>
            <a:r>
              <a:rPr lang="en-NZ" dirty="0" err="1" smtClean="0"/>
              <a:t>eg</a:t>
            </a:r>
            <a:r>
              <a:rPr lang="en-NZ" dirty="0" smtClean="0"/>
              <a:t> every variation of order (there are six)</a:t>
            </a:r>
          </a:p>
          <a:p>
            <a:pPr lvl="1"/>
            <a:endParaRPr lang="en-NZ" dirty="0"/>
          </a:p>
          <a:p>
            <a:pPr lvl="1"/>
            <a:r>
              <a:rPr lang="en-NZ" dirty="0" smtClean="0"/>
              <a:t>What do you think the difference would be?</a:t>
            </a:r>
          </a:p>
          <a:p>
            <a:pPr lvl="1"/>
            <a:endParaRPr lang="en-NZ" dirty="0"/>
          </a:p>
          <a:p>
            <a:pPr lvl="2"/>
            <a:r>
              <a:rPr lang="en-NZ" dirty="0" smtClean="0"/>
              <a:t>This is called the </a:t>
            </a:r>
            <a:r>
              <a:rPr lang="en-NZ" smtClean="0"/>
              <a:t>learning effect.</a:t>
            </a:r>
            <a:endParaRPr lang="en-NZ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9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5321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12984</TotalTime>
  <Words>1682</Words>
  <Application>Microsoft Office PowerPoint</Application>
  <PresentationFormat>On-screen Show (4:3)</PresentationFormat>
  <Paragraphs>233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Constantia</vt:lpstr>
      <vt:lpstr>Wingdings</vt:lpstr>
      <vt:lpstr>Wingdings 2</vt:lpstr>
      <vt:lpstr>Flow</vt:lpstr>
      <vt:lpstr>Usability Testing  Planning and Reporting </vt:lpstr>
      <vt:lpstr>Learning objectives</vt:lpstr>
      <vt:lpstr>Plan EVERYTHING</vt:lpstr>
      <vt:lpstr>Details</vt:lpstr>
      <vt:lpstr>Details continued</vt:lpstr>
      <vt:lpstr>Participants </vt:lpstr>
      <vt:lpstr>Task Selection</vt:lpstr>
      <vt:lpstr>Task Design</vt:lpstr>
      <vt:lpstr>Task Order </vt:lpstr>
      <vt:lpstr>Questionnaire</vt:lpstr>
      <vt:lpstr>Questionnaire – open and closed</vt:lpstr>
      <vt:lpstr>Procedures</vt:lpstr>
      <vt:lpstr>Details (not on that sample template!)</vt:lpstr>
      <vt:lpstr>Half time entertainment </vt:lpstr>
      <vt:lpstr>Write a Script</vt:lpstr>
      <vt:lpstr>Data Collection</vt:lpstr>
      <vt:lpstr>Analyse Results</vt:lpstr>
      <vt:lpstr>Pilot Test</vt:lpstr>
      <vt:lpstr>Analyse</vt:lpstr>
      <vt:lpstr>Think!</vt:lpstr>
      <vt:lpstr>Report</vt:lpstr>
      <vt:lpstr>Ethics</vt:lpstr>
      <vt:lpstr>Research ethics basics</vt:lpstr>
      <vt:lpstr>Ethics application</vt:lpstr>
      <vt:lpstr>Professionalism</vt:lpstr>
      <vt:lpstr>In the real world</vt:lpstr>
      <vt:lpstr>Summary</vt:lpstr>
    </vt:vector>
  </TitlesOfParts>
  <Company>UoA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Computer Interaction</dc:title>
  <dc:creator>beryl</dc:creator>
  <cp:lastModifiedBy>bpli001</cp:lastModifiedBy>
  <cp:revision>249</cp:revision>
  <cp:lastPrinted>2012-02-29T08:18:38Z</cp:lastPrinted>
  <dcterms:created xsi:type="dcterms:W3CDTF">2004-07-08T22:52:21Z</dcterms:created>
  <dcterms:modified xsi:type="dcterms:W3CDTF">2015-03-16T02:16:05Z</dcterms:modified>
</cp:coreProperties>
</file>